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22" r:id="rId3"/>
    <p:sldId id="325" r:id="rId4"/>
    <p:sldId id="327" r:id="rId5"/>
    <p:sldId id="326" r:id="rId6"/>
    <p:sldId id="296" r:id="rId7"/>
    <p:sldId id="294" r:id="rId8"/>
    <p:sldId id="295" r:id="rId9"/>
    <p:sldId id="312" r:id="rId10"/>
    <p:sldId id="297" r:id="rId11"/>
    <p:sldId id="316" r:id="rId12"/>
    <p:sldId id="258" r:id="rId13"/>
    <p:sldId id="288" r:id="rId14"/>
    <p:sldId id="282" r:id="rId15"/>
    <p:sldId id="321" r:id="rId16"/>
    <p:sldId id="320" r:id="rId17"/>
    <p:sldId id="283" r:id="rId18"/>
    <p:sldId id="285" r:id="rId19"/>
    <p:sldId id="286" r:id="rId20"/>
    <p:sldId id="264" r:id="rId21"/>
    <p:sldId id="287" r:id="rId22"/>
    <p:sldId id="317" r:id="rId23"/>
    <p:sldId id="290" r:id="rId24"/>
    <p:sldId id="291" r:id="rId25"/>
    <p:sldId id="318" r:id="rId26"/>
    <p:sldId id="292" r:id="rId27"/>
    <p:sldId id="293" r:id="rId28"/>
    <p:sldId id="268" r:id="rId29"/>
    <p:sldId id="261" r:id="rId30"/>
    <p:sldId id="319" r:id="rId31"/>
    <p:sldId id="301" r:id="rId32"/>
    <p:sldId id="299" r:id="rId33"/>
    <p:sldId id="304" r:id="rId34"/>
    <p:sldId id="305" r:id="rId35"/>
    <p:sldId id="300" r:id="rId36"/>
    <p:sldId id="302" r:id="rId37"/>
    <p:sldId id="303" r:id="rId38"/>
    <p:sldId id="323" r:id="rId39"/>
    <p:sldId id="324" r:id="rId4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6" autoAdjust="0"/>
    <p:restoredTop sz="88429" autoAdjust="0"/>
  </p:normalViewPr>
  <p:slideViewPr>
    <p:cSldViewPr>
      <p:cViewPr>
        <p:scale>
          <a:sx n="70" d="100"/>
          <a:sy n="70" d="100"/>
        </p:scale>
        <p:origin x="-1392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FA9D962-85BB-4DEA-B8D7-D89ECB48EAA1}" type="datetimeFigureOut">
              <a:rPr lang="pt-BR"/>
              <a:pPr>
                <a:defRPr/>
              </a:pPr>
              <a:t>30/04/2010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08B36E8-B632-4B96-AF2F-385C057A2D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Falar sobre os tipos de perfis</a:t>
            </a:r>
          </a:p>
        </p:txBody>
      </p:sp>
      <p:sp>
        <p:nvSpPr>
          <p:cNvPr id="3481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5FF3C9-CB65-47DF-8539-94581C274A5C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Falar sobre os tipos de perfis</a:t>
            </a:r>
          </a:p>
        </p:txBody>
      </p:sp>
      <p:sp>
        <p:nvSpPr>
          <p:cNvPr id="6041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A6CCCC-E0DF-403D-84F9-0E469F99DDAA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Falar sobre o acesso(modulação) e como acessar na 1ª vez.</a:t>
            </a:r>
          </a:p>
        </p:txBody>
      </p:sp>
      <p:sp>
        <p:nvSpPr>
          <p:cNvPr id="3789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C4946E-23ED-4D8E-8F2E-D95570E6DEAD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Falar sobre o acesso(modulação) e como acessar na 1ª vez.</a:t>
            </a:r>
          </a:p>
        </p:txBody>
      </p:sp>
      <p:sp>
        <p:nvSpPr>
          <p:cNvPr id="3993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B092B0-DAA1-4620-9512-03AF6C117C2B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Falar sobre o acesso(modulação) e como acessar na 1ª vez.</a:t>
            </a:r>
          </a:p>
        </p:txBody>
      </p:sp>
      <p:sp>
        <p:nvSpPr>
          <p:cNvPr id="4198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CD543B-B19C-4EEF-B188-E5B9EDEBF57F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Falar sobre a página principal do gestor.</a:t>
            </a:r>
          </a:p>
        </p:txBody>
      </p:sp>
      <p:sp>
        <p:nvSpPr>
          <p:cNvPr id="4403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3ED2E8-B799-4E59-BAC6-377000770EF8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Falar sobre por que baixar os arquivos e atualizar nas escolas</a:t>
            </a:r>
          </a:p>
        </p:txBody>
      </p:sp>
      <p:sp>
        <p:nvSpPr>
          <p:cNvPr id="471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103C5F-11F9-4725-B504-7EF273B9AE2B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Mostrar como o gestor ou o suporte atualizam os dados na escola.</a:t>
            </a:r>
          </a:p>
        </p:txBody>
      </p:sp>
      <p:sp>
        <p:nvSpPr>
          <p:cNvPr id="491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6D4B29-67CB-4878-88C5-A6019ABC4F57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Rendimento Escolar – Mostra diversas situações dos alunos na escola durante o ano.</a:t>
            </a:r>
          </a:p>
          <a:p>
            <a:pPr>
              <a:spcBef>
                <a:spcPct val="0"/>
              </a:spcBef>
            </a:pPr>
            <a:r>
              <a:rPr lang="pt-BR" smtClean="0"/>
              <a:t>Abandono Escolar    - Mostra a quantidade e o percentual de abandono.</a:t>
            </a:r>
          </a:p>
          <a:p>
            <a:pPr>
              <a:spcBef>
                <a:spcPct val="0"/>
              </a:spcBef>
            </a:pPr>
            <a:r>
              <a:rPr lang="pt-BR" smtClean="0"/>
              <a:t>Alerta de Faltas        - Mostra a quantidade de faltas que cada aluno pode ter e quantas faltas ele já tem no ano.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12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7386BA-3922-4DA4-AFF1-8A2087E520B6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Falar sobre os tipos de perfis</a:t>
            </a:r>
          </a:p>
        </p:txBody>
      </p:sp>
      <p:sp>
        <p:nvSpPr>
          <p:cNvPr id="552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198585-64B5-40A9-A545-DAFB1E2B6117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3E057-D368-4220-AEC6-DD1C7EE32211}" type="datetimeFigureOut">
              <a:rPr lang="pt-BR"/>
              <a:pPr>
                <a:defRPr/>
              </a:pPr>
              <a:t>30/04/2010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6E0EC-FE76-4B32-855A-362AB566C7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4DF7-0BEB-4AFF-BB0E-B851FB83BC9A}" type="datetimeFigureOut">
              <a:rPr lang="pt-BR"/>
              <a:pPr>
                <a:defRPr/>
              </a:pPr>
              <a:t>30/04/2010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B365C-B0A3-4549-B281-8300F7E450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A9274-E0B7-479C-8C2A-F6E042C9B4E3}" type="datetimeFigureOut">
              <a:rPr lang="pt-BR"/>
              <a:pPr>
                <a:defRPr/>
              </a:pPr>
              <a:t>30/04/2010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52D37-E862-4421-BCA0-4BF8C09834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21702-5811-4598-B5B0-26876687A2A9}" type="datetimeFigureOut">
              <a:rPr lang="pt-BR"/>
              <a:pPr>
                <a:defRPr/>
              </a:pPr>
              <a:t>30/04/2010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0123D-7285-490F-9EF4-8611C32CEC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BA6C-EBB6-4A30-B012-9674DA821C2B}" type="datetimeFigureOut">
              <a:rPr lang="pt-BR"/>
              <a:pPr>
                <a:defRPr/>
              </a:pPr>
              <a:t>30/04/2010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4BEE2-8138-4FF9-8F62-13A6B14192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48DC9-008F-48B9-8763-E4F862972048}" type="datetimeFigureOut">
              <a:rPr lang="pt-BR"/>
              <a:pPr>
                <a:defRPr/>
              </a:pPr>
              <a:t>30/04/2010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DFF23-D6F2-4DB8-870B-9CE1BCF9BB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45E12-F775-4F03-A582-DB8F5F6F297A}" type="datetimeFigureOut">
              <a:rPr lang="pt-BR"/>
              <a:pPr>
                <a:defRPr/>
              </a:pPr>
              <a:t>30/04/2010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96B29-8455-4BF7-A36B-ADDED96264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D22CC-1D44-4A70-B0C1-E4000DA660B1}" type="datetimeFigureOut">
              <a:rPr lang="pt-BR"/>
              <a:pPr>
                <a:defRPr/>
              </a:pPr>
              <a:t>30/04/2010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B4B80-F9DA-48D7-8688-9376F51E74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CBEC-CCF7-41A9-B13C-064B697993BC}" type="datetimeFigureOut">
              <a:rPr lang="pt-BR"/>
              <a:pPr>
                <a:defRPr/>
              </a:pPr>
              <a:t>30/04/2010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EAFF1-32AA-4F16-A399-4D11BF1D37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3FB1B-76C8-4C0F-97E0-52849E77A325}" type="datetimeFigureOut">
              <a:rPr lang="pt-BR"/>
              <a:pPr>
                <a:defRPr/>
              </a:pPr>
              <a:t>30/04/2010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933EB-A7A4-41CF-96E8-FFCC8B864E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2ADF6-0744-42A4-85B2-5822CBB5CF0E}" type="datetimeFigureOut">
              <a:rPr lang="pt-BR"/>
              <a:pPr>
                <a:defRPr/>
              </a:pPr>
              <a:t>30/04/2010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1AD3B-8D2B-4ED5-B245-077F8AEF94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18F247-BC78-46C2-8001-71DBAA7148D6}" type="datetimeFigureOut">
              <a:rPr lang="pt-BR"/>
              <a:pPr>
                <a:defRPr/>
              </a:pPr>
              <a:t>30/04/2010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1E74DB-427E-4FE5-A350-2ED0754CD1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85852" y="1819276"/>
            <a:ext cx="6400800" cy="1752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PROJETO NOVO SITE DO SIGE</a:t>
            </a:r>
            <a:endParaRPr lang="pt-BR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14338" name="Subtítulo 4"/>
          <p:cNvSpPr txBox="1">
            <a:spLocks/>
          </p:cNvSpPr>
          <p:nvPr/>
        </p:nvSpPr>
        <p:spPr bwMode="auto">
          <a:xfrm>
            <a:off x="1176338" y="4286250"/>
            <a:ext cx="7681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pt-BR" b="1">
                <a:latin typeface="Calibri" pitchFamily="34" charset="0"/>
              </a:rPr>
              <a:t>ANDERSON BRITO</a:t>
            </a:r>
          </a:p>
          <a:p>
            <a:pPr algn="r">
              <a:spcBef>
                <a:spcPct val="20000"/>
              </a:spcBef>
            </a:pPr>
            <a:r>
              <a:rPr lang="pt-BR" b="1">
                <a:latin typeface="Calibri" pitchFamily="34" charset="0"/>
              </a:rPr>
              <a:t>NÉVISSON GONÇALVES</a:t>
            </a:r>
          </a:p>
          <a:p>
            <a:pPr algn="r">
              <a:spcBef>
                <a:spcPct val="20000"/>
              </a:spcBef>
            </a:pPr>
            <a:endParaRPr lang="pt-BR" b="1">
              <a:latin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Char char="ü"/>
            </a:pPr>
            <a:endParaRPr lang="pt-BR" b="1">
              <a:latin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Char char="ü"/>
            </a:pPr>
            <a:endParaRPr lang="pt-BR" b="1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7" name="Subtítulo 4"/>
          <p:cNvSpPr txBox="1">
            <a:spLocks/>
          </p:cNvSpPr>
          <p:nvPr/>
        </p:nvSpPr>
        <p:spPr>
          <a:xfrm>
            <a:off x="642910" y="1142984"/>
            <a:ext cx="7681913" cy="461665"/>
          </a:xfrm>
          <a:prstGeom prst="rect">
            <a:avLst/>
          </a:prstGeom>
        </p:spPr>
        <p:txBody>
          <a:bodyPr/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600" b="1" dirty="0">
                <a:latin typeface="+mn-lt"/>
                <a:cs typeface="+mn-cs"/>
              </a:rPr>
              <a:t>MUDANÇAS NO SITE</a:t>
            </a:r>
          </a:p>
          <a:p>
            <a:pPr marL="742950" lvl="1" indent="-28575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600" b="1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4000" b="1" dirty="0">
                <a:latin typeface="+mn-lt"/>
                <a:cs typeface="+mn-cs"/>
              </a:rPr>
              <a:t>Perfis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Gestão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Suporte</a:t>
            </a:r>
          </a:p>
          <a:p>
            <a:pPr marL="4000500" lvl="8" indent="-342900" algn="just">
              <a:spcBef>
                <a:spcPct val="20000"/>
              </a:spcBef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Professor</a:t>
            </a:r>
          </a:p>
          <a:p>
            <a:pPr marL="4000500" lvl="8" indent="-342900" algn="just">
              <a:spcBef>
                <a:spcPct val="20000"/>
              </a:spcBef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 Aluno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Blue Highway Linocut" pitchFamily="2" charset="0"/>
              <a:buChar char="&gt;"/>
              <a:defRPr/>
            </a:pPr>
            <a:endParaRPr lang="pt-BR" sz="28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7" name="Subtítulo 4"/>
          <p:cNvSpPr txBox="1">
            <a:spLocks/>
          </p:cNvSpPr>
          <p:nvPr/>
        </p:nvSpPr>
        <p:spPr>
          <a:xfrm>
            <a:off x="642910" y="1142984"/>
            <a:ext cx="7681913" cy="461665"/>
          </a:xfrm>
          <a:prstGeom prst="rect">
            <a:avLst/>
          </a:prstGeom>
        </p:spPr>
        <p:txBody>
          <a:bodyPr/>
          <a:lstStyle/>
          <a:p>
            <a:pPr marL="742950" lvl="1" indent="-28575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1600" b="1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4000" b="1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Blue Highway Linocut" pitchFamily="2" charset="0"/>
              <a:buChar char="&gt;"/>
              <a:defRPr/>
            </a:pPr>
            <a:endParaRPr lang="pt-BR" sz="2800" b="1" dirty="0">
              <a:latin typeface="+mn-lt"/>
              <a:cs typeface="+mn-cs"/>
            </a:endParaRPr>
          </a:p>
          <a:p>
            <a:pPr marL="4000500" lvl="8" indent="-342900" algn="just">
              <a:spcBef>
                <a:spcPct val="20000"/>
              </a:spcBef>
              <a:defRPr/>
            </a:pPr>
            <a:endParaRPr lang="pt-BR" sz="4000"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4098" name="Object 26"/>
          <p:cNvGraphicFramePr>
            <a:graphicFrameLocks noChangeAspect="1"/>
          </p:cNvGraphicFramePr>
          <p:nvPr/>
        </p:nvGraphicFramePr>
        <p:xfrm>
          <a:off x="3919538" y="2643188"/>
          <a:ext cx="1366837" cy="1214437"/>
        </p:xfrm>
        <a:graphic>
          <a:graphicData uri="http://schemas.openxmlformats.org/presentationml/2006/ole">
            <p:oleObj spid="_x0000_s4098" name="Visio" r:id="rId3" imgW="994145" imgH="882148" progId="">
              <p:embed/>
            </p:oleObj>
          </a:graphicData>
        </a:graphic>
      </p:graphicFrame>
      <p:sp>
        <p:nvSpPr>
          <p:cNvPr id="9" name="Retângulo 8"/>
          <p:cNvSpPr/>
          <p:nvPr/>
        </p:nvSpPr>
        <p:spPr>
          <a:xfrm>
            <a:off x="357188" y="1214438"/>
            <a:ext cx="280828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Gestão</a:t>
            </a: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 flipH="1" flipV="1">
            <a:off x="3071813" y="2214563"/>
            <a:ext cx="785812" cy="6429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103" name="CaixaDeTexto 10"/>
          <p:cNvSpPr txBox="1">
            <a:spLocks noChangeArrowheads="1"/>
          </p:cNvSpPr>
          <p:nvPr/>
        </p:nvSpPr>
        <p:spPr bwMode="auto">
          <a:xfrm>
            <a:off x="3857625" y="3714750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SITE DO SIGE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2928990" y="4500570"/>
            <a:ext cx="657228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0" lvl="8" indent="-342900" algn="just">
              <a:spcBef>
                <a:spcPct val="20000"/>
              </a:spcBef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 Professor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643174" y="4429132"/>
            <a:ext cx="578646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0" lvl="8" indent="-342900" algn="just">
              <a:spcBef>
                <a:spcPct val="20000"/>
              </a:spcBef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 Aluno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827713" y="1214438"/>
            <a:ext cx="2887662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Suporte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 flipH="1">
            <a:off x="2928938" y="3929063"/>
            <a:ext cx="785812" cy="5715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5357813" y="2214563"/>
            <a:ext cx="714375" cy="7143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>
            <a:off x="5429250" y="3857625"/>
            <a:ext cx="714375" cy="6429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33794" name="Subtítulo 4"/>
          <p:cNvSpPr>
            <a:spLocks noGrp="1"/>
          </p:cNvSpPr>
          <p:nvPr>
            <p:ph type="subTitle" idx="1"/>
          </p:nvPr>
        </p:nvSpPr>
        <p:spPr>
          <a:xfrm>
            <a:off x="1104900" y="1571625"/>
            <a:ext cx="7681913" cy="461963"/>
          </a:xfrm>
        </p:spPr>
        <p:txBody>
          <a:bodyPr/>
          <a:lstStyle/>
          <a:p>
            <a:pPr lvl="1" algn="just"/>
            <a:endParaRPr lang="pt-BR" sz="1600" b="1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800" b="1" smtClean="0">
                <a:solidFill>
                  <a:schemeClr val="tx1"/>
                </a:solidFill>
              </a:rPr>
              <a:t>DIRETOR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800" b="1" smtClean="0">
                <a:solidFill>
                  <a:schemeClr val="tx1"/>
                </a:solidFill>
              </a:rPr>
              <a:t>VICE-DIRETOR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800" b="1" smtClean="0">
                <a:solidFill>
                  <a:schemeClr val="tx1"/>
                </a:solidFill>
              </a:rPr>
              <a:t>SECRETÁRIO GERAL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800" b="1" smtClean="0">
                <a:solidFill>
                  <a:schemeClr val="tx1"/>
                </a:solidFill>
              </a:rPr>
              <a:t>AUXILIAR DE SERVIÇOS ADMINISTRATIVOS</a:t>
            </a:r>
          </a:p>
          <a:p>
            <a:pPr algn="just"/>
            <a:endParaRPr lang="pt-BR" sz="1100" b="1" smtClean="0">
              <a:solidFill>
                <a:schemeClr val="tx1"/>
              </a:solidFill>
            </a:endParaRPr>
          </a:p>
          <a:p>
            <a:pPr algn="just"/>
            <a:r>
              <a:rPr lang="pt-BR" sz="2800" b="1" smtClean="0">
                <a:solidFill>
                  <a:schemeClr val="tx1"/>
                </a:solidFill>
              </a:rPr>
              <a:t>REQUISITOS: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800" b="1" smtClean="0">
                <a:solidFill>
                  <a:schemeClr val="tx1"/>
                </a:solidFill>
              </a:rPr>
              <a:t>GESTOR PRECISA ESTAR MODULADO EM UMA UNIDADE ESCOLAR.</a:t>
            </a:r>
          </a:p>
          <a:p>
            <a:pPr algn="just"/>
            <a:endParaRPr lang="pt-BR" sz="2800" b="1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t-BR" sz="2800" b="1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t-BR" sz="2800" b="1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t-BR" sz="2800" b="1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t-BR" sz="2800" b="1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t-BR" sz="2800" b="1" smtClean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438" y="928688"/>
            <a:ext cx="280828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Gestão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74738"/>
            <a:ext cx="7748588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 Explicativo 1 9"/>
          <p:cNvSpPr/>
          <p:nvPr/>
        </p:nvSpPr>
        <p:spPr>
          <a:xfrm>
            <a:off x="7072313" y="3429000"/>
            <a:ext cx="1428750" cy="857250"/>
          </a:xfrm>
          <a:prstGeom prst="borderCallout1">
            <a:avLst>
              <a:gd name="adj1" fmla="val 18750"/>
              <a:gd name="adj2" fmla="val -8333"/>
              <a:gd name="adj3" fmla="val -23883"/>
              <a:gd name="adj4" fmla="val -970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MENU DE ACESSO DO GESTOR</a:t>
            </a:r>
            <a:endParaRPr lang="pt-BR" dirty="0"/>
          </a:p>
        </p:txBody>
      </p:sp>
      <p:sp>
        <p:nvSpPr>
          <p:cNvPr id="5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785938"/>
            <a:ext cx="8358187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 Explicativo 2 4"/>
          <p:cNvSpPr/>
          <p:nvPr/>
        </p:nvSpPr>
        <p:spPr>
          <a:xfrm>
            <a:off x="3429000" y="4786313"/>
            <a:ext cx="1857375" cy="92868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1195"/>
              <a:gd name="adj6" fmla="val -17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SENHA TEMPORÁRIA</a:t>
            </a:r>
            <a:endParaRPr lang="pt-BR" b="1" dirty="0"/>
          </a:p>
        </p:txBody>
      </p:sp>
      <p:sp>
        <p:nvSpPr>
          <p:cNvPr id="7" name="Texto Explicativo 2 6"/>
          <p:cNvSpPr/>
          <p:nvPr/>
        </p:nvSpPr>
        <p:spPr>
          <a:xfrm>
            <a:off x="4500563" y="2857500"/>
            <a:ext cx="2214562" cy="9286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8988"/>
              <a:gd name="adj6" fmla="val -38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GESTOR MODULADO </a:t>
            </a:r>
            <a:endParaRPr lang="pt-BR" b="1" dirty="0"/>
          </a:p>
        </p:txBody>
      </p:sp>
      <p:sp>
        <p:nvSpPr>
          <p:cNvPr id="8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357188" y="928688"/>
            <a:ext cx="280828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Gestão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727200"/>
            <a:ext cx="8482013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 Explicativo 2 6"/>
          <p:cNvSpPr/>
          <p:nvPr/>
        </p:nvSpPr>
        <p:spPr>
          <a:xfrm>
            <a:off x="6429375" y="2214563"/>
            <a:ext cx="2214563" cy="92868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8093"/>
              <a:gd name="adj6" fmla="val -44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E-MAIL CADASTRADO NO SIGE</a:t>
            </a:r>
            <a:endParaRPr lang="pt-BR" b="1" dirty="0"/>
          </a:p>
        </p:txBody>
      </p:sp>
      <p:sp>
        <p:nvSpPr>
          <p:cNvPr id="8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357188" y="928688"/>
            <a:ext cx="280828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Gestão</a:t>
            </a:r>
          </a:p>
        </p:txBody>
      </p:sp>
      <p:sp>
        <p:nvSpPr>
          <p:cNvPr id="9" name="Texto Explicativo 2 8"/>
          <p:cNvSpPr/>
          <p:nvPr/>
        </p:nvSpPr>
        <p:spPr>
          <a:xfrm>
            <a:off x="1857375" y="4357688"/>
            <a:ext cx="2214563" cy="92868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4420"/>
              <a:gd name="adj6" fmla="val -17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SENHA TEMPORÁRIA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714500"/>
            <a:ext cx="83343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 Explicativo 2 4"/>
          <p:cNvSpPr/>
          <p:nvPr/>
        </p:nvSpPr>
        <p:spPr>
          <a:xfrm>
            <a:off x="5429250" y="2928938"/>
            <a:ext cx="1857375" cy="92868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6370"/>
              <a:gd name="adj6" fmla="val -635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MÍNIMO DE 6 E MÁXIMO DE 8 CARACTERES</a:t>
            </a:r>
            <a:endParaRPr lang="pt-BR" b="1" dirty="0"/>
          </a:p>
        </p:txBody>
      </p:sp>
      <p:sp>
        <p:nvSpPr>
          <p:cNvPr id="8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357188" y="928688"/>
            <a:ext cx="280828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Gestão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3429000" y="2286000"/>
            <a:ext cx="1071563" cy="2143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1438" y="928688"/>
            <a:ext cx="280828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Gestão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643063"/>
            <a:ext cx="6754812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45058" name="Subtítulo 4"/>
          <p:cNvSpPr>
            <a:spLocks noGrp="1"/>
          </p:cNvSpPr>
          <p:nvPr>
            <p:ph type="subTitle" idx="1"/>
          </p:nvPr>
        </p:nvSpPr>
        <p:spPr>
          <a:xfrm>
            <a:off x="1176338" y="1500188"/>
            <a:ext cx="7681912" cy="461962"/>
          </a:xfrm>
        </p:spPr>
        <p:txBody>
          <a:bodyPr/>
          <a:lstStyle/>
          <a:p>
            <a:pPr lvl="1" algn="just"/>
            <a:endParaRPr lang="pt-BR" sz="1600" b="1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800" b="1" smtClean="0">
                <a:solidFill>
                  <a:schemeClr val="tx1"/>
                </a:solidFill>
              </a:rPr>
              <a:t>LISTA ATUALIZADA DAS UEs;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800" b="1" smtClean="0">
                <a:solidFill>
                  <a:schemeClr val="tx1"/>
                </a:solidFill>
              </a:rPr>
              <a:t>PRAEC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800" b="1" smtClean="0">
                <a:solidFill>
                  <a:schemeClr val="tx1"/>
                </a:solidFill>
              </a:rPr>
              <a:t>TURMAS AUTORIZADAS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800" b="1" smtClean="0">
                <a:solidFill>
                  <a:schemeClr val="tx1"/>
                </a:solidFill>
              </a:rPr>
              <a:t>DADOS DO MUNICÍPIO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800" b="1" smtClean="0">
                <a:solidFill>
                  <a:schemeClr val="tx1"/>
                </a:solidFill>
              </a:rPr>
              <a:t>DADOS DA MATRÍCULA</a:t>
            </a:r>
          </a:p>
          <a:p>
            <a:pPr lvl="1" algn="just">
              <a:buFont typeface="Wingdings" pitchFamily="2" charset="2"/>
              <a:buChar char="§"/>
            </a:pPr>
            <a:r>
              <a:rPr lang="pt-BR" sz="2400" b="1" smtClean="0">
                <a:solidFill>
                  <a:schemeClr val="tx1"/>
                </a:solidFill>
              </a:rPr>
              <a:t> No período de matrícula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800" b="1" smtClean="0">
                <a:solidFill>
                  <a:schemeClr val="tx1"/>
                </a:solidFill>
              </a:rPr>
              <a:t>DADOS DA MANUTENÇÃO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800" b="1" smtClean="0">
                <a:solidFill>
                  <a:schemeClr val="tx1"/>
                </a:solidFill>
              </a:rPr>
              <a:t>CONTEÚDO INTERATIVO</a:t>
            </a:r>
          </a:p>
          <a:p>
            <a:pPr algn="just"/>
            <a:endParaRPr lang="pt-BR" sz="2400" b="1" smtClean="0">
              <a:solidFill>
                <a:schemeClr val="tx1"/>
              </a:solidFill>
            </a:endParaRPr>
          </a:p>
          <a:p>
            <a:pPr algn="just"/>
            <a:endParaRPr lang="pt-BR" sz="1100" b="1" smtClean="0">
              <a:solidFill>
                <a:schemeClr val="tx1"/>
              </a:solidFill>
            </a:endParaRPr>
          </a:p>
          <a:p>
            <a:pPr algn="just"/>
            <a:endParaRPr lang="pt-BR" sz="2800" b="1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t-BR" sz="2800" b="1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t-BR" sz="2800" b="1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t-BR" sz="2800" b="1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t-BR" sz="2800" b="1" smtClean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438" y="928688"/>
            <a:ext cx="280828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Gestão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14282" y="1214422"/>
            <a:ext cx="3763592" cy="622817"/>
          </a:xfrm>
          <a:prstGeom prst="roundRect">
            <a:avLst/>
          </a:prstGeom>
          <a:gradFill>
            <a:gsLst>
              <a:gs pos="22000">
                <a:srgbClr val="5E9EFF"/>
              </a:gs>
              <a:gs pos="48000">
                <a:srgbClr val="85C2FF"/>
              </a:gs>
              <a:gs pos="6000">
                <a:srgbClr val="C4D6EB"/>
              </a:gs>
              <a:gs pos="100000">
                <a:srgbClr val="0070C0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SIGE LOCAL</a:t>
            </a:r>
            <a:endParaRPr lang="pt-B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082" name="CaixaDeTexto 6"/>
          <p:cNvSpPr txBox="1">
            <a:spLocks noChangeArrowheads="1"/>
          </p:cNvSpPr>
          <p:nvPr/>
        </p:nvSpPr>
        <p:spPr bwMode="auto">
          <a:xfrm>
            <a:off x="714375" y="26431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46083" name="CaixaDeTexto 7"/>
          <p:cNvSpPr txBox="1">
            <a:spLocks noChangeArrowheads="1"/>
          </p:cNvSpPr>
          <p:nvPr/>
        </p:nvSpPr>
        <p:spPr bwMode="auto">
          <a:xfrm>
            <a:off x="71438" y="2286000"/>
            <a:ext cx="44291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>
                <a:latin typeface="Calibri" pitchFamily="34" charset="0"/>
              </a:rPr>
              <a:t>Possui um banco de dados local;</a:t>
            </a:r>
          </a:p>
          <a:p>
            <a:pPr>
              <a:buFont typeface="Wingdings" pitchFamily="2" charset="2"/>
              <a:buChar char="ü"/>
            </a:pPr>
            <a:r>
              <a:rPr lang="pt-BR" sz="2400">
                <a:latin typeface="Calibri" pitchFamily="34" charset="0"/>
              </a:rPr>
              <a:t>A unidade escolar precisa enviar banco de dados para a Seduc.</a:t>
            </a:r>
          </a:p>
          <a:p>
            <a:pPr>
              <a:buFont typeface="Wingdings" pitchFamily="2" charset="2"/>
              <a:buChar char="ü"/>
            </a:pPr>
            <a:endParaRPr lang="pt-BR" sz="240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2400">
              <a:latin typeface="Calibri" pitchFamily="34" charset="0"/>
            </a:endParaRPr>
          </a:p>
          <a:p>
            <a:pPr lvl="1"/>
            <a:endParaRPr lang="pt-BR" sz="2400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5142146" y="1164756"/>
            <a:ext cx="3763592" cy="622817"/>
          </a:xfrm>
          <a:prstGeom prst="roundRect">
            <a:avLst/>
          </a:prstGeom>
          <a:gradFill>
            <a:gsLst>
              <a:gs pos="22000">
                <a:srgbClr val="5E9EFF"/>
              </a:gs>
              <a:gs pos="48000">
                <a:srgbClr val="85C2FF"/>
              </a:gs>
              <a:gs pos="6000">
                <a:srgbClr val="C4D6EB"/>
              </a:gs>
              <a:gs pos="100000">
                <a:srgbClr val="0070C0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SIGE ONLINE</a:t>
            </a:r>
            <a:endParaRPr lang="pt-B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143372" y="785794"/>
            <a:ext cx="82426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X</a:t>
            </a:r>
            <a:endParaRPr lang="pt-BR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14" name="Conector reto 13"/>
          <p:cNvCxnSpPr/>
          <p:nvPr/>
        </p:nvCxnSpPr>
        <p:spPr>
          <a:xfrm rot="5400000">
            <a:off x="3750468" y="2821782"/>
            <a:ext cx="1643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7" name="CaixaDeTexto 14"/>
          <p:cNvSpPr txBox="1">
            <a:spLocks noChangeArrowheads="1"/>
          </p:cNvSpPr>
          <p:nvPr/>
        </p:nvSpPr>
        <p:spPr bwMode="auto">
          <a:xfrm>
            <a:off x="4714875" y="2268538"/>
            <a:ext cx="44291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>
                <a:latin typeface="Calibri" pitchFamily="34" charset="0"/>
              </a:rPr>
              <a:t>O Sistema funciona via internet;</a:t>
            </a:r>
          </a:p>
          <a:p>
            <a:pPr>
              <a:buFont typeface="Wingdings" pitchFamily="2" charset="2"/>
              <a:buChar char="ü"/>
            </a:pPr>
            <a:r>
              <a:rPr lang="pt-BR" sz="2400">
                <a:latin typeface="Calibri" pitchFamily="34" charset="0"/>
              </a:rPr>
              <a:t>Acessa o banco centralizado.</a:t>
            </a:r>
          </a:p>
          <a:p>
            <a:pPr lvl="1"/>
            <a:endParaRPr lang="pt-BR" sz="2400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</p:txBody>
      </p:sp>
      <p:sp>
        <p:nvSpPr>
          <p:cNvPr id="13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15362" name="Subtítulo 4"/>
          <p:cNvSpPr txBox="1">
            <a:spLocks/>
          </p:cNvSpPr>
          <p:nvPr/>
        </p:nvSpPr>
        <p:spPr bwMode="auto">
          <a:xfrm>
            <a:off x="642938" y="895350"/>
            <a:ext cx="7681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pt-BR" sz="3600" b="1">
                <a:latin typeface="Calibri" pitchFamily="34" charset="0"/>
              </a:rPr>
              <a:t>O que é o site do SIGE?</a:t>
            </a:r>
          </a:p>
          <a:p>
            <a:pPr marL="342900" indent="-342900" algn="just">
              <a:spcBef>
                <a:spcPct val="20000"/>
              </a:spcBef>
            </a:pPr>
            <a:endParaRPr lang="pt-BR" sz="3600" b="1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pt-BR" sz="3000" b="1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3000" b="1">
                <a:latin typeface="Calibri" pitchFamily="34" charset="0"/>
              </a:rPr>
              <a:t> Ambiente de Informações entre a SEDUC, a Escolas e Suportes do SIGE.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endParaRPr lang="pt-BR" sz="2800" b="1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endParaRPr lang="pt-BR" sz="2800" b="1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endParaRPr lang="pt-BR" sz="2800" b="1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endParaRPr lang="pt-BR" sz="2800" b="1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endParaRPr lang="pt-BR" sz="2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de cantos arredondados 11"/>
          <p:cNvSpPr/>
          <p:nvPr/>
        </p:nvSpPr>
        <p:spPr>
          <a:xfrm>
            <a:off x="714348" y="857232"/>
            <a:ext cx="1857388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SIGE LOCAL</a:t>
            </a:r>
            <a:endParaRPr lang="pt-BR" b="1" dirty="0"/>
          </a:p>
        </p:txBody>
      </p:sp>
      <p:sp>
        <p:nvSpPr>
          <p:cNvPr id="13" name="Seta para baixo 12"/>
          <p:cNvSpPr/>
          <p:nvPr/>
        </p:nvSpPr>
        <p:spPr>
          <a:xfrm rot="16200000">
            <a:off x="2857501" y="1000125"/>
            <a:ext cx="285750" cy="42862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714744" y="2714620"/>
            <a:ext cx="1785950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SITE DO SIGE</a:t>
            </a:r>
            <a:endParaRPr lang="pt-BR" b="1" dirty="0"/>
          </a:p>
        </p:txBody>
      </p:sp>
      <p:grpSp>
        <p:nvGrpSpPr>
          <p:cNvPr id="48136" name="Group 8"/>
          <p:cNvGrpSpPr>
            <a:grpSpLocks/>
          </p:cNvGrpSpPr>
          <p:nvPr/>
        </p:nvGrpSpPr>
        <p:grpSpPr bwMode="auto">
          <a:xfrm>
            <a:off x="3357563" y="1000125"/>
            <a:ext cx="1039812" cy="627063"/>
            <a:chOff x="517" y="2997"/>
            <a:chExt cx="1270" cy="994"/>
          </a:xfrm>
        </p:grpSpPr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517" y="3717"/>
              <a:ext cx="1270" cy="27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Segoe" pitchFamily="34" charset="0"/>
                  <a:cs typeface="+mn-cs"/>
                </a:rPr>
                <a:t>BASE LOCAL</a:t>
              </a:r>
              <a:endPara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egoe" pitchFamily="34" charset="0"/>
                <a:cs typeface="+mn-cs"/>
              </a:endParaRPr>
            </a:p>
          </p:txBody>
        </p:sp>
        <p:sp>
          <p:nvSpPr>
            <p:cNvPr id="48162" name="AutoShape 10"/>
            <p:cNvSpPr>
              <a:spLocks noChangeArrowheads="1"/>
            </p:cNvSpPr>
            <p:nvPr/>
          </p:nvSpPr>
          <p:spPr bwMode="auto">
            <a:xfrm>
              <a:off x="692" y="2997"/>
              <a:ext cx="960" cy="671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0066CC"/>
                </a:gs>
                <a:gs pos="100000">
                  <a:srgbClr val="002F5E"/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pic>
        <p:nvPicPr>
          <p:cNvPr id="48137" name="Picture 27" descr="user business user wo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2714625"/>
            <a:ext cx="450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138" name="Group 44"/>
          <p:cNvGrpSpPr>
            <a:grpSpLocks/>
          </p:cNvGrpSpPr>
          <p:nvPr/>
        </p:nvGrpSpPr>
        <p:grpSpPr bwMode="auto">
          <a:xfrm>
            <a:off x="6715125" y="2500313"/>
            <a:ext cx="1987550" cy="1382712"/>
            <a:chOff x="230" y="912"/>
            <a:chExt cx="1252" cy="871"/>
          </a:xfrm>
        </p:grpSpPr>
        <p:pic>
          <p:nvPicPr>
            <p:cNvPr id="48159" name="Picture 45" descr="3d Oval dis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0" y="1250"/>
              <a:ext cx="1252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60" name="Picture 46" descr="Database Sm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6" y="912"/>
              <a:ext cx="561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CaixaDeTexto 31"/>
          <p:cNvSpPr txBox="1"/>
          <p:nvPr/>
        </p:nvSpPr>
        <p:spPr>
          <a:xfrm>
            <a:off x="7286625" y="2874963"/>
            <a:ext cx="85725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egoe" pitchFamily="34" charset="0"/>
                <a:cs typeface="+mn-cs"/>
              </a:rPr>
              <a:t>BASE</a:t>
            </a:r>
            <a:r>
              <a:rPr lang="pt-BR" dirty="0">
                <a:latin typeface="+mn-lt"/>
                <a:cs typeface="+mn-cs"/>
              </a:rPr>
              <a:t> </a:t>
            </a:r>
            <a:r>
              <a:rPr lang="pt-B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egoe" pitchFamily="34" charset="0"/>
                <a:cs typeface="+mn-cs"/>
              </a:rPr>
              <a:t>SEDUC</a:t>
            </a:r>
          </a:p>
        </p:txBody>
      </p:sp>
      <p:sp>
        <p:nvSpPr>
          <p:cNvPr id="53" name="Seta para baixo 52"/>
          <p:cNvSpPr/>
          <p:nvPr/>
        </p:nvSpPr>
        <p:spPr>
          <a:xfrm rot="16200000">
            <a:off x="6107907" y="2678906"/>
            <a:ext cx="285750" cy="78581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8141" name="Line 44"/>
          <p:cNvSpPr>
            <a:spLocks noChangeShapeType="1"/>
          </p:cNvSpPr>
          <p:nvPr/>
        </p:nvSpPr>
        <p:spPr bwMode="auto">
          <a:xfrm flipH="1">
            <a:off x="4643438" y="3500438"/>
            <a:ext cx="0" cy="428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42" name="Line 45"/>
          <p:cNvSpPr>
            <a:spLocks noChangeShapeType="1"/>
          </p:cNvSpPr>
          <p:nvPr/>
        </p:nvSpPr>
        <p:spPr bwMode="auto">
          <a:xfrm flipV="1">
            <a:off x="2357438" y="1857375"/>
            <a:ext cx="1214437" cy="7858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48143" name="Grupo 87"/>
          <p:cNvGrpSpPr>
            <a:grpSpLocks/>
          </p:cNvGrpSpPr>
          <p:nvPr/>
        </p:nvGrpSpPr>
        <p:grpSpPr bwMode="auto">
          <a:xfrm>
            <a:off x="3500438" y="4000500"/>
            <a:ext cx="2428875" cy="2286000"/>
            <a:chOff x="3500430" y="4214818"/>
            <a:chExt cx="2428892" cy="2286016"/>
          </a:xfrm>
        </p:grpSpPr>
        <p:sp>
          <p:nvSpPr>
            <p:cNvPr id="57" name="Retângulo 56"/>
            <p:cNvSpPr/>
            <p:nvPr/>
          </p:nvSpPr>
          <p:spPr>
            <a:xfrm>
              <a:off x="3500430" y="4214818"/>
              <a:ext cx="2428892" cy="22860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grpSp>
          <p:nvGrpSpPr>
            <p:cNvPr id="48148" name="Grupo 86"/>
            <p:cNvGrpSpPr>
              <a:grpSpLocks/>
            </p:cNvGrpSpPr>
            <p:nvPr/>
          </p:nvGrpSpPr>
          <p:grpSpPr bwMode="auto">
            <a:xfrm>
              <a:off x="3571868" y="4286256"/>
              <a:ext cx="2357454" cy="2143140"/>
              <a:chOff x="1214414" y="3286124"/>
              <a:chExt cx="2357454" cy="2143140"/>
            </a:xfrm>
          </p:grpSpPr>
          <p:pic>
            <p:nvPicPr>
              <p:cNvPr id="48149" name="Picture 11" descr="GEL Rounded Rectangle carrot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214414" y="3286124"/>
                <a:ext cx="2286016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50" name="Picture 11" descr="GEL Rounded Rectangle carrot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214414" y="3714752"/>
                <a:ext cx="2286016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51" name="Picture 11" descr="GEL Rounded Rectangle carrot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214414" y="4143380"/>
                <a:ext cx="2286016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52" name="Picture 11" descr="GEL Rounded Rectangle carrot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214414" y="4572008"/>
                <a:ext cx="2286016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153" name="CaixaDeTexto 37"/>
              <p:cNvSpPr txBox="1">
                <a:spLocks noChangeArrowheads="1"/>
              </p:cNvSpPr>
              <p:nvPr/>
            </p:nvSpPr>
            <p:spPr bwMode="auto">
              <a:xfrm>
                <a:off x="1214414" y="3786190"/>
                <a:ext cx="207170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 b="1">
                    <a:latin typeface="Calibri" pitchFamily="34" charset="0"/>
                  </a:rPr>
                  <a:t>PRAEC</a:t>
                </a:r>
              </a:p>
            </p:txBody>
          </p:sp>
          <p:sp>
            <p:nvSpPr>
              <p:cNvPr id="48154" name="CaixaDeTexto 44"/>
              <p:cNvSpPr txBox="1">
                <a:spLocks noChangeArrowheads="1"/>
              </p:cNvSpPr>
              <p:nvPr/>
            </p:nvSpPr>
            <p:spPr bwMode="auto">
              <a:xfrm>
                <a:off x="1214414" y="4202676"/>
                <a:ext cx="221457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 b="1">
                    <a:latin typeface="Calibri" pitchFamily="34" charset="0"/>
                  </a:rPr>
                  <a:t>Dados do Município</a:t>
                </a:r>
              </a:p>
            </p:txBody>
          </p:sp>
          <p:pic>
            <p:nvPicPr>
              <p:cNvPr id="48155" name="Picture 11" descr="GEL Rounded Rectangle carrot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214414" y="5000636"/>
                <a:ext cx="2286016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156" name="CaixaDeTexto 54"/>
              <p:cNvSpPr txBox="1">
                <a:spLocks noChangeArrowheads="1"/>
              </p:cNvSpPr>
              <p:nvPr/>
            </p:nvSpPr>
            <p:spPr bwMode="auto">
              <a:xfrm>
                <a:off x="1214414" y="5000636"/>
                <a:ext cx="235745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 b="1">
                    <a:latin typeface="Calibri" pitchFamily="34" charset="0"/>
                  </a:rPr>
                  <a:t>Dados da Manutenção</a:t>
                </a:r>
              </a:p>
            </p:txBody>
          </p:sp>
          <p:sp>
            <p:nvSpPr>
              <p:cNvPr id="48157" name="CaixaDeTexto 79"/>
              <p:cNvSpPr txBox="1">
                <a:spLocks noChangeArrowheads="1"/>
              </p:cNvSpPr>
              <p:nvPr/>
            </p:nvSpPr>
            <p:spPr bwMode="auto">
              <a:xfrm>
                <a:off x="1214414" y="4572008"/>
                <a:ext cx="221457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 b="1">
                    <a:latin typeface="Calibri" pitchFamily="34" charset="0"/>
                  </a:rPr>
                  <a:t>Dados da Matrícula</a:t>
                </a:r>
              </a:p>
            </p:txBody>
          </p:sp>
          <p:sp>
            <p:nvSpPr>
              <p:cNvPr id="48158" name="CaixaDeTexto 33"/>
              <p:cNvSpPr txBox="1">
                <a:spLocks noChangeArrowheads="1"/>
              </p:cNvSpPr>
              <p:nvPr/>
            </p:nvSpPr>
            <p:spPr bwMode="auto">
              <a:xfrm>
                <a:off x="1214414" y="3357562"/>
                <a:ext cx="207170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 b="1">
                    <a:latin typeface="Calibri" pitchFamily="34" charset="0"/>
                  </a:rPr>
                  <a:t>Lista das UEs</a:t>
                </a:r>
              </a:p>
            </p:txBody>
          </p:sp>
        </p:grpSp>
      </p:grpSp>
      <p:sp>
        <p:nvSpPr>
          <p:cNvPr id="89" name="CaixaDeTexto 88"/>
          <p:cNvSpPr txBox="1"/>
          <p:nvPr/>
        </p:nvSpPr>
        <p:spPr>
          <a:xfrm>
            <a:off x="1139825" y="3357563"/>
            <a:ext cx="17891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latin typeface="+mj-lt"/>
                <a:cs typeface="+mn-cs"/>
              </a:rPr>
              <a:t>GESTOR OU SUPORTE</a:t>
            </a:r>
          </a:p>
        </p:txBody>
      </p:sp>
      <p:sp>
        <p:nvSpPr>
          <p:cNvPr id="90" name="Seta para baixo 89"/>
          <p:cNvSpPr/>
          <p:nvPr/>
        </p:nvSpPr>
        <p:spPr>
          <a:xfrm rot="16200000">
            <a:off x="2821782" y="2678906"/>
            <a:ext cx="285750" cy="78581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1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50178" name="Subtítulo 4"/>
          <p:cNvSpPr>
            <a:spLocks noGrp="1"/>
          </p:cNvSpPr>
          <p:nvPr>
            <p:ph type="subTitle" idx="1"/>
          </p:nvPr>
        </p:nvSpPr>
        <p:spPr>
          <a:xfrm>
            <a:off x="1176338" y="928688"/>
            <a:ext cx="7681912" cy="461962"/>
          </a:xfrm>
        </p:spPr>
        <p:txBody>
          <a:bodyPr/>
          <a:lstStyle/>
          <a:p>
            <a:pPr algn="just"/>
            <a:endParaRPr lang="pt-BR" sz="3600" b="1" smtClean="0">
              <a:solidFill>
                <a:schemeClr val="tx1"/>
              </a:solidFill>
            </a:endParaRPr>
          </a:p>
          <a:p>
            <a:pPr lvl="1" algn="just">
              <a:buFont typeface="Wingdings" pitchFamily="2" charset="2"/>
              <a:buChar char="ü"/>
            </a:pPr>
            <a:endParaRPr lang="pt-BR" sz="1600" b="1" smtClean="0">
              <a:solidFill>
                <a:schemeClr val="tx1"/>
              </a:solidFill>
            </a:endParaRPr>
          </a:p>
          <a:p>
            <a:pPr algn="just"/>
            <a:r>
              <a:rPr lang="pt-BR" sz="2800" b="1" smtClean="0">
                <a:solidFill>
                  <a:schemeClr val="tx1"/>
                </a:solidFill>
              </a:rPr>
              <a:t>RELATÓRIOS:</a:t>
            </a:r>
          </a:p>
          <a:p>
            <a:pPr algn="just"/>
            <a:endParaRPr lang="pt-BR" sz="200" b="1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800" b="1" smtClean="0">
                <a:solidFill>
                  <a:schemeClr val="tx1"/>
                </a:solidFill>
              </a:rPr>
              <a:t>RENDIMENTO ESCOLAR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800" b="1" smtClean="0">
                <a:solidFill>
                  <a:schemeClr val="tx1"/>
                </a:solidFill>
              </a:rPr>
              <a:t>ABANDONO ESCOLAR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800" b="1" smtClean="0">
                <a:solidFill>
                  <a:schemeClr val="tx1"/>
                </a:solidFill>
              </a:rPr>
              <a:t>ALERTA DE FALTAS</a:t>
            </a:r>
          </a:p>
          <a:p>
            <a:pPr algn="just">
              <a:buFont typeface="Wingdings" pitchFamily="2" charset="2"/>
              <a:buChar char="ü"/>
            </a:pPr>
            <a:endParaRPr lang="pt-BR" sz="2800" b="1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t-BR" sz="2800" b="1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t-BR" sz="2800" b="1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t-BR" sz="2800" b="1" smtClean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438" y="928688"/>
            <a:ext cx="280828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Gestão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7" name="Subtítulo 4"/>
          <p:cNvSpPr txBox="1">
            <a:spLocks/>
          </p:cNvSpPr>
          <p:nvPr/>
        </p:nvSpPr>
        <p:spPr>
          <a:xfrm>
            <a:off x="642910" y="1142984"/>
            <a:ext cx="7681913" cy="461665"/>
          </a:xfrm>
          <a:prstGeom prst="rect">
            <a:avLst/>
          </a:prstGeom>
        </p:spPr>
        <p:txBody>
          <a:bodyPr/>
          <a:lstStyle/>
          <a:p>
            <a:pPr marL="742950" lvl="1" indent="-28575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1600" b="1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4000" b="1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Blue Highway Linocut" pitchFamily="2" charset="0"/>
              <a:buChar char="&gt;"/>
              <a:defRPr/>
            </a:pPr>
            <a:endParaRPr lang="pt-BR" sz="2800" b="1" dirty="0">
              <a:latin typeface="+mn-lt"/>
              <a:cs typeface="+mn-cs"/>
            </a:endParaRPr>
          </a:p>
          <a:p>
            <a:pPr marL="4000500" lvl="8" indent="-342900" algn="just">
              <a:spcBef>
                <a:spcPct val="20000"/>
              </a:spcBef>
              <a:defRPr/>
            </a:pPr>
            <a:endParaRPr lang="pt-BR" sz="4000"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5122" name="Object 26"/>
          <p:cNvGraphicFramePr>
            <a:graphicFrameLocks noChangeAspect="1"/>
          </p:cNvGraphicFramePr>
          <p:nvPr/>
        </p:nvGraphicFramePr>
        <p:xfrm>
          <a:off x="3919538" y="2643188"/>
          <a:ext cx="1366837" cy="1214437"/>
        </p:xfrm>
        <a:graphic>
          <a:graphicData uri="http://schemas.openxmlformats.org/presentationml/2006/ole">
            <p:oleObj spid="_x0000_s5122" name="Visio" r:id="rId3" imgW="994145" imgH="882148" progId="">
              <p:embed/>
            </p:oleObj>
          </a:graphicData>
        </a:graphic>
      </p:graphicFrame>
      <p:sp>
        <p:nvSpPr>
          <p:cNvPr id="9" name="Retângulo 8"/>
          <p:cNvSpPr/>
          <p:nvPr/>
        </p:nvSpPr>
        <p:spPr>
          <a:xfrm>
            <a:off x="357188" y="1214438"/>
            <a:ext cx="280828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 Gestão</a:t>
            </a: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 flipH="1" flipV="1">
            <a:off x="3071813" y="2214563"/>
            <a:ext cx="785812" cy="6429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127" name="CaixaDeTexto 10"/>
          <p:cNvSpPr txBox="1">
            <a:spLocks noChangeArrowheads="1"/>
          </p:cNvSpPr>
          <p:nvPr/>
        </p:nvSpPr>
        <p:spPr bwMode="auto">
          <a:xfrm>
            <a:off x="3857625" y="3714750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SITE DO SIGE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2928990" y="4500570"/>
            <a:ext cx="657228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0" lvl="8" indent="-342900" algn="just">
              <a:spcBef>
                <a:spcPct val="20000"/>
              </a:spcBef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 Professor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643174" y="4429132"/>
            <a:ext cx="578646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0" lvl="8" indent="-342900" algn="just">
              <a:spcBef>
                <a:spcPct val="20000"/>
              </a:spcBef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 Aluno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827713" y="1214438"/>
            <a:ext cx="2887662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Suporte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 flipH="1">
            <a:off x="2928938" y="3929063"/>
            <a:ext cx="785812" cy="5715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5357813" y="2214563"/>
            <a:ext cx="714375" cy="7143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>
            <a:off x="5429250" y="3857625"/>
            <a:ext cx="714375" cy="6429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54274" name="Subtítulo 4"/>
          <p:cNvSpPr>
            <a:spLocks noGrp="1"/>
          </p:cNvSpPr>
          <p:nvPr>
            <p:ph type="subTitle" idx="1"/>
          </p:nvPr>
        </p:nvSpPr>
        <p:spPr>
          <a:xfrm>
            <a:off x="1143000" y="1714500"/>
            <a:ext cx="8286750" cy="461963"/>
          </a:xfrm>
        </p:spPr>
        <p:txBody>
          <a:bodyPr/>
          <a:lstStyle/>
          <a:p>
            <a:pPr lvl="1" algn="just"/>
            <a:endParaRPr lang="pt-BR" sz="1600" b="1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800" b="1" smtClean="0">
                <a:solidFill>
                  <a:schemeClr val="tx1"/>
                </a:solidFill>
              </a:rPr>
              <a:t>SUPORTES DO SIGE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800" b="1" smtClean="0">
                <a:solidFill>
                  <a:schemeClr val="tx1"/>
                </a:solidFill>
              </a:rPr>
              <a:t>ACESSAM TODAS AS ESCOLAS DA SUBSECRETARIA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800" b="1" smtClean="0">
                <a:solidFill>
                  <a:schemeClr val="tx1"/>
                </a:solidFill>
              </a:rPr>
              <a:t>CADASTRADOS NA INTRANET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800" b="1" smtClean="0">
                <a:solidFill>
                  <a:schemeClr val="tx1"/>
                </a:solidFill>
              </a:rPr>
              <a:t>CONTEÚDO INTERATIVO</a:t>
            </a:r>
          </a:p>
          <a:p>
            <a:pPr algn="just">
              <a:buFont typeface="Wingdings" pitchFamily="2" charset="2"/>
              <a:buChar char="ü"/>
            </a:pPr>
            <a:endParaRPr lang="pt-BR" sz="2800" b="1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t-BR" sz="2800" b="1" smtClean="0">
              <a:solidFill>
                <a:schemeClr val="tx1"/>
              </a:solidFill>
            </a:endParaRPr>
          </a:p>
          <a:p>
            <a:pPr algn="just"/>
            <a:endParaRPr lang="pt-BR" sz="1100" b="1" smtClean="0">
              <a:solidFill>
                <a:schemeClr val="tx1"/>
              </a:solidFill>
            </a:endParaRPr>
          </a:p>
          <a:p>
            <a:pPr algn="just"/>
            <a:endParaRPr lang="pt-BR" sz="2800" b="1" smtClean="0">
              <a:solidFill>
                <a:schemeClr val="tx1"/>
              </a:solidFill>
            </a:endParaRPr>
          </a:p>
          <a:p>
            <a:pPr algn="just"/>
            <a:endParaRPr lang="pt-BR" sz="2800" b="1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t-BR" sz="2800" b="1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t-BR" sz="2800" b="1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t-BR" sz="2800" b="1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t-BR" sz="2800" b="1" smtClean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438" y="928688"/>
            <a:ext cx="30035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Suporte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74738"/>
            <a:ext cx="7748588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 Explicativo 1 9"/>
          <p:cNvSpPr/>
          <p:nvPr/>
        </p:nvSpPr>
        <p:spPr>
          <a:xfrm>
            <a:off x="7072313" y="3429000"/>
            <a:ext cx="1428750" cy="857250"/>
          </a:xfrm>
          <a:prstGeom prst="borderCallout1">
            <a:avLst>
              <a:gd name="adj1" fmla="val 18750"/>
              <a:gd name="adj2" fmla="val -8333"/>
              <a:gd name="adj3" fmla="val 11142"/>
              <a:gd name="adj4" fmla="val -932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MENU DE ACESSO DO SUPORTE</a:t>
            </a:r>
            <a:endParaRPr lang="pt-BR" dirty="0"/>
          </a:p>
        </p:txBody>
      </p:sp>
      <p:sp>
        <p:nvSpPr>
          <p:cNvPr id="5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7" name="Subtítulo 4"/>
          <p:cNvSpPr txBox="1">
            <a:spLocks/>
          </p:cNvSpPr>
          <p:nvPr/>
        </p:nvSpPr>
        <p:spPr>
          <a:xfrm>
            <a:off x="642910" y="1142984"/>
            <a:ext cx="7681913" cy="461665"/>
          </a:xfrm>
          <a:prstGeom prst="rect">
            <a:avLst/>
          </a:prstGeom>
        </p:spPr>
        <p:txBody>
          <a:bodyPr/>
          <a:lstStyle/>
          <a:p>
            <a:pPr marL="742950" lvl="1" indent="-28575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1600" b="1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4000" b="1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Blue Highway Linocut" pitchFamily="2" charset="0"/>
              <a:buChar char="&gt;"/>
              <a:defRPr/>
            </a:pPr>
            <a:endParaRPr lang="pt-BR" sz="2800" b="1" dirty="0">
              <a:latin typeface="+mn-lt"/>
              <a:cs typeface="+mn-cs"/>
            </a:endParaRPr>
          </a:p>
          <a:p>
            <a:pPr marL="4000500" lvl="8" indent="-342900" algn="just">
              <a:spcBef>
                <a:spcPct val="20000"/>
              </a:spcBef>
              <a:defRPr/>
            </a:pPr>
            <a:endParaRPr lang="pt-BR" sz="4000"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6146" name="Object 26"/>
          <p:cNvGraphicFramePr>
            <a:graphicFrameLocks noChangeAspect="1"/>
          </p:cNvGraphicFramePr>
          <p:nvPr/>
        </p:nvGraphicFramePr>
        <p:xfrm>
          <a:off x="3919538" y="2643188"/>
          <a:ext cx="1366837" cy="1214437"/>
        </p:xfrm>
        <a:graphic>
          <a:graphicData uri="http://schemas.openxmlformats.org/presentationml/2006/ole">
            <p:oleObj spid="_x0000_s6146" name="Visio" r:id="rId3" imgW="994145" imgH="882148" progId="">
              <p:embed/>
            </p:oleObj>
          </a:graphicData>
        </a:graphic>
      </p:graphicFrame>
      <p:sp>
        <p:nvSpPr>
          <p:cNvPr id="9" name="Retângulo 8"/>
          <p:cNvSpPr/>
          <p:nvPr/>
        </p:nvSpPr>
        <p:spPr>
          <a:xfrm>
            <a:off x="357188" y="1214438"/>
            <a:ext cx="280828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 Gestão</a:t>
            </a: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 flipH="1" flipV="1">
            <a:off x="3071813" y="2214563"/>
            <a:ext cx="785812" cy="6429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6151" name="CaixaDeTexto 10"/>
          <p:cNvSpPr txBox="1">
            <a:spLocks noChangeArrowheads="1"/>
          </p:cNvSpPr>
          <p:nvPr/>
        </p:nvSpPr>
        <p:spPr bwMode="auto">
          <a:xfrm>
            <a:off x="3857625" y="3714750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SITE DO SIGE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2928990" y="4500570"/>
            <a:ext cx="657228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0" lvl="8" indent="-342900" algn="just">
              <a:spcBef>
                <a:spcPct val="20000"/>
              </a:spcBef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Professor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643174" y="4429132"/>
            <a:ext cx="578646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0" lvl="8" indent="-342900" algn="just">
              <a:spcBef>
                <a:spcPct val="20000"/>
              </a:spcBef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 Aluno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827713" y="1214438"/>
            <a:ext cx="2887662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Suporte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 flipH="1">
            <a:off x="2928938" y="3929063"/>
            <a:ext cx="785812" cy="5715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5357813" y="2214563"/>
            <a:ext cx="714375" cy="7143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>
            <a:off x="5429250" y="3857625"/>
            <a:ext cx="714375" cy="6429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59394" name="Subtítulo 4"/>
          <p:cNvSpPr>
            <a:spLocks noGrp="1"/>
          </p:cNvSpPr>
          <p:nvPr>
            <p:ph type="subTitle" idx="1"/>
          </p:nvPr>
        </p:nvSpPr>
        <p:spPr>
          <a:xfrm>
            <a:off x="1285875" y="1285875"/>
            <a:ext cx="8286750" cy="461963"/>
          </a:xfrm>
        </p:spPr>
        <p:txBody>
          <a:bodyPr/>
          <a:lstStyle/>
          <a:p>
            <a:pPr algn="just"/>
            <a:endParaRPr lang="pt-BR" sz="3600" b="1" smtClean="0">
              <a:solidFill>
                <a:schemeClr val="tx1"/>
              </a:solidFill>
            </a:endParaRPr>
          </a:p>
          <a:p>
            <a:pPr lvl="1" algn="just">
              <a:buFont typeface="Wingdings" pitchFamily="2" charset="2"/>
              <a:buChar char="ü"/>
            </a:pPr>
            <a:endParaRPr lang="pt-BR" sz="1600" b="1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800" b="1" smtClean="0">
                <a:solidFill>
                  <a:schemeClr val="tx1"/>
                </a:solidFill>
              </a:rPr>
              <a:t>MODULADO NA FUNÇÃO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800" b="1" smtClean="0">
                <a:solidFill>
                  <a:schemeClr val="tx1"/>
                </a:solidFill>
              </a:rPr>
              <a:t>MODULADO EM TURMA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800" b="1" smtClean="0">
                <a:solidFill>
                  <a:schemeClr val="tx1"/>
                </a:solidFill>
              </a:rPr>
              <a:t>PRIMEIRO ACESSO IGUAL AO PERFIL GESTÃO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800" b="1" smtClean="0">
                <a:solidFill>
                  <a:schemeClr val="tx1"/>
                </a:solidFill>
              </a:rPr>
              <a:t>CONTEÚDO INTERATIVO</a:t>
            </a:r>
          </a:p>
          <a:p>
            <a:pPr algn="just"/>
            <a:endParaRPr lang="pt-BR" sz="2800" b="1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t-BR" sz="2800" b="1" smtClean="0">
              <a:solidFill>
                <a:schemeClr val="tx1"/>
              </a:solidFill>
            </a:endParaRPr>
          </a:p>
          <a:p>
            <a:pPr algn="just"/>
            <a:endParaRPr lang="pt-BR" sz="1100" b="1" smtClean="0">
              <a:solidFill>
                <a:schemeClr val="tx1"/>
              </a:solidFill>
            </a:endParaRPr>
          </a:p>
          <a:p>
            <a:pPr algn="just"/>
            <a:endParaRPr lang="pt-BR" sz="2800" b="1" smtClean="0">
              <a:solidFill>
                <a:schemeClr val="tx1"/>
              </a:solidFill>
            </a:endParaRPr>
          </a:p>
          <a:p>
            <a:pPr algn="just"/>
            <a:endParaRPr lang="pt-BR" sz="2800" b="1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t-BR" sz="2800" b="1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t-BR" sz="2800" b="1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t-BR" sz="2800" b="1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t-BR" sz="2800" b="1" smtClean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3000428" y="1142984"/>
            <a:ext cx="757238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0" lvl="8" indent="-342900">
              <a:spcBef>
                <a:spcPct val="20000"/>
              </a:spcBef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Professor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74738"/>
            <a:ext cx="7748588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 Explicativo 1 9"/>
          <p:cNvSpPr/>
          <p:nvPr/>
        </p:nvSpPr>
        <p:spPr>
          <a:xfrm>
            <a:off x="7072313" y="3429000"/>
            <a:ext cx="1428750" cy="857250"/>
          </a:xfrm>
          <a:prstGeom prst="borderCallout1">
            <a:avLst>
              <a:gd name="adj1" fmla="val 18750"/>
              <a:gd name="adj2" fmla="val -8333"/>
              <a:gd name="adj3" fmla="val -57315"/>
              <a:gd name="adj4" fmla="val -86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MENU DE ACESSO DO PROFESSOR</a:t>
            </a:r>
            <a:endParaRPr lang="pt-BR" dirty="0"/>
          </a:p>
        </p:txBody>
      </p:sp>
      <p:sp>
        <p:nvSpPr>
          <p:cNvPr id="5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2"/>
          <a:srcRect l="15169" t="16415"/>
          <a:stretch>
            <a:fillRect/>
          </a:stretch>
        </p:blipFill>
        <p:spPr bwMode="auto">
          <a:xfrm>
            <a:off x="642938" y="884238"/>
            <a:ext cx="8291512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286500" y="2000250"/>
            <a:ext cx="285750" cy="2143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89" name="Group 26"/>
          <p:cNvGrpSpPr>
            <a:grpSpLocks/>
          </p:cNvGrpSpPr>
          <p:nvPr/>
        </p:nvGrpSpPr>
        <p:grpSpPr bwMode="auto">
          <a:xfrm>
            <a:off x="2928938" y="1214438"/>
            <a:ext cx="3071812" cy="1270000"/>
            <a:chOff x="240" y="3444"/>
            <a:chExt cx="1935" cy="800"/>
          </a:xfrm>
        </p:grpSpPr>
        <p:pic>
          <p:nvPicPr>
            <p:cNvPr id="63506" name="Picture 27" descr="GEL Rounded Rectangle msyellow"/>
            <p:cNvPicPr>
              <a:picLocks noChangeArrowheads="1"/>
            </p:cNvPicPr>
            <p:nvPr/>
          </p:nvPicPr>
          <p:blipFill>
            <a:blip r:embed="rId2">
              <a:lum bright="-12000"/>
            </a:blip>
            <a:srcRect/>
            <a:stretch>
              <a:fillRect/>
            </a:stretch>
          </p:blipFill>
          <p:spPr bwMode="auto">
            <a:xfrm>
              <a:off x="240" y="3444"/>
              <a:ext cx="1935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336" y="3569"/>
              <a:ext cx="168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PLANEJAMENTO ANUAL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63490" name="AutoShape 19"/>
          <p:cNvSpPr>
            <a:spLocks noChangeArrowheads="1"/>
          </p:cNvSpPr>
          <p:nvPr/>
        </p:nvSpPr>
        <p:spPr bwMode="auto">
          <a:xfrm>
            <a:off x="4303713" y="2484438"/>
            <a:ext cx="196850" cy="436562"/>
          </a:xfrm>
          <a:prstGeom prst="downArrow">
            <a:avLst>
              <a:gd name="adj1" fmla="val 50000"/>
              <a:gd name="adj2" fmla="val 68945"/>
            </a:avLst>
          </a:prstGeom>
          <a:solidFill>
            <a:srgbClr val="00B050"/>
          </a:solidFill>
          <a:ln w="12700" algn="ctr">
            <a:solidFill>
              <a:srgbClr val="00B05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grpSp>
        <p:nvGrpSpPr>
          <p:cNvPr id="63491" name="Group 26"/>
          <p:cNvGrpSpPr>
            <a:grpSpLocks/>
          </p:cNvGrpSpPr>
          <p:nvPr/>
        </p:nvGrpSpPr>
        <p:grpSpPr bwMode="auto">
          <a:xfrm>
            <a:off x="2928938" y="2913063"/>
            <a:ext cx="3071812" cy="1270000"/>
            <a:chOff x="240" y="3444"/>
            <a:chExt cx="1935" cy="800"/>
          </a:xfrm>
        </p:grpSpPr>
        <p:pic>
          <p:nvPicPr>
            <p:cNvPr id="63504" name="Picture 27" descr="GEL Rounded Rectangle msyellow"/>
            <p:cNvPicPr>
              <a:picLocks noChangeArrowheads="1"/>
            </p:cNvPicPr>
            <p:nvPr/>
          </p:nvPicPr>
          <p:blipFill>
            <a:blip r:embed="rId2">
              <a:lum bright="-12000"/>
            </a:blip>
            <a:srcRect/>
            <a:stretch>
              <a:fillRect/>
            </a:stretch>
          </p:blipFill>
          <p:spPr bwMode="auto">
            <a:xfrm>
              <a:off x="240" y="3444"/>
              <a:ext cx="1935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405" y="3693"/>
              <a:ext cx="16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DIÁRIO DE CLASSE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63492" name="Line 6"/>
          <p:cNvSpPr>
            <a:spLocks noChangeShapeType="1"/>
          </p:cNvSpPr>
          <p:nvPr/>
        </p:nvSpPr>
        <p:spPr bwMode="auto">
          <a:xfrm>
            <a:off x="2571750" y="4627563"/>
            <a:ext cx="3714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3493" name="Line 7"/>
          <p:cNvSpPr>
            <a:spLocks noChangeShapeType="1"/>
          </p:cNvSpPr>
          <p:nvPr/>
        </p:nvSpPr>
        <p:spPr bwMode="auto">
          <a:xfrm>
            <a:off x="2571750" y="4627563"/>
            <a:ext cx="0" cy="538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63494" name="Line 7"/>
          <p:cNvSpPr>
            <a:spLocks noChangeShapeType="1"/>
          </p:cNvSpPr>
          <p:nvPr/>
        </p:nvSpPr>
        <p:spPr bwMode="auto">
          <a:xfrm>
            <a:off x="4429125" y="4127500"/>
            <a:ext cx="0" cy="538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>
            <a:off x="4429125" y="4627563"/>
            <a:ext cx="0" cy="538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63496" name="Line 7"/>
          <p:cNvSpPr>
            <a:spLocks noChangeShapeType="1"/>
          </p:cNvSpPr>
          <p:nvPr/>
        </p:nvSpPr>
        <p:spPr bwMode="auto">
          <a:xfrm>
            <a:off x="6286500" y="4627563"/>
            <a:ext cx="0" cy="538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63497" name="Picture 4" descr="teal dis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5950" y="5199063"/>
            <a:ext cx="14001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8" name="Picture 4" descr="teal dis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5199063"/>
            <a:ext cx="15716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9" name="Picture 4" descr="teal dis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0700" y="5199063"/>
            <a:ext cx="14001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1928794" y="5270518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AULAS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143240" y="5258376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FREQUÊNCIAS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4976834" y="5270518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AVALIAÇÕES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1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16386" name="Subtítulo 4"/>
          <p:cNvSpPr txBox="1">
            <a:spLocks/>
          </p:cNvSpPr>
          <p:nvPr/>
        </p:nvSpPr>
        <p:spPr bwMode="auto">
          <a:xfrm>
            <a:off x="642938" y="895350"/>
            <a:ext cx="7681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pt-BR" sz="3600" b="1">
                <a:latin typeface="Calibri" pitchFamily="34" charset="0"/>
              </a:rPr>
              <a:t>O site para Suportes (2005)</a:t>
            </a:r>
          </a:p>
          <a:p>
            <a:pPr marL="342900" indent="-342900" algn="just">
              <a:spcBef>
                <a:spcPct val="20000"/>
              </a:spcBef>
            </a:pPr>
            <a:endParaRPr lang="pt-BR" sz="2800" b="1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endParaRPr lang="pt-BR" sz="2800" b="1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endParaRPr lang="pt-BR" sz="2800" b="1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endParaRPr lang="pt-BR" sz="2800" b="1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endParaRPr lang="pt-BR" sz="2800" b="1">
              <a:latin typeface="Calibri" pitchFamily="34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500188"/>
            <a:ext cx="7513637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7" name="Subtítulo 4"/>
          <p:cNvSpPr txBox="1">
            <a:spLocks/>
          </p:cNvSpPr>
          <p:nvPr/>
        </p:nvSpPr>
        <p:spPr>
          <a:xfrm>
            <a:off x="642910" y="1142984"/>
            <a:ext cx="7681913" cy="461665"/>
          </a:xfrm>
          <a:prstGeom prst="rect">
            <a:avLst/>
          </a:prstGeom>
        </p:spPr>
        <p:txBody>
          <a:bodyPr/>
          <a:lstStyle/>
          <a:p>
            <a:pPr marL="742950" lvl="1" indent="-28575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1600" b="1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4000" b="1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Blue Highway Linocut" pitchFamily="2" charset="0"/>
              <a:buChar char="&gt;"/>
              <a:defRPr/>
            </a:pPr>
            <a:endParaRPr lang="pt-BR" sz="2800" b="1" dirty="0">
              <a:latin typeface="+mn-lt"/>
              <a:cs typeface="+mn-cs"/>
            </a:endParaRPr>
          </a:p>
          <a:p>
            <a:pPr marL="4000500" lvl="8" indent="-342900" algn="just">
              <a:spcBef>
                <a:spcPct val="20000"/>
              </a:spcBef>
              <a:defRPr/>
            </a:pPr>
            <a:endParaRPr lang="pt-BR" sz="4000"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7170" name="Object 26"/>
          <p:cNvGraphicFramePr>
            <a:graphicFrameLocks noChangeAspect="1"/>
          </p:cNvGraphicFramePr>
          <p:nvPr/>
        </p:nvGraphicFramePr>
        <p:xfrm>
          <a:off x="3919538" y="2643188"/>
          <a:ext cx="1366837" cy="1214437"/>
        </p:xfrm>
        <a:graphic>
          <a:graphicData uri="http://schemas.openxmlformats.org/presentationml/2006/ole">
            <p:oleObj spid="_x0000_s7170" name="Visio" r:id="rId3" imgW="994145" imgH="882148" progId="">
              <p:embed/>
            </p:oleObj>
          </a:graphicData>
        </a:graphic>
      </p:graphicFrame>
      <p:sp>
        <p:nvSpPr>
          <p:cNvPr id="9" name="Retângulo 8"/>
          <p:cNvSpPr/>
          <p:nvPr/>
        </p:nvSpPr>
        <p:spPr>
          <a:xfrm>
            <a:off x="357188" y="1214438"/>
            <a:ext cx="280828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 Gestão</a:t>
            </a: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 flipH="1" flipV="1">
            <a:off x="3071813" y="2214563"/>
            <a:ext cx="785812" cy="6429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175" name="CaixaDeTexto 10"/>
          <p:cNvSpPr txBox="1">
            <a:spLocks noChangeArrowheads="1"/>
          </p:cNvSpPr>
          <p:nvPr/>
        </p:nvSpPr>
        <p:spPr bwMode="auto">
          <a:xfrm>
            <a:off x="3857625" y="3714750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SITE DO SIGE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2928990" y="4500570"/>
            <a:ext cx="657228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0" lvl="8" indent="-342900" algn="just">
              <a:spcBef>
                <a:spcPct val="20000"/>
              </a:spcBef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 Professor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643174" y="4429132"/>
            <a:ext cx="578646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0" lvl="8" indent="-342900" algn="just">
              <a:spcBef>
                <a:spcPct val="20000"/>
              </a:spcBef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 Aluno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827713" y="1214438"/>
            <a:ext cx="2887662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Suporte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 flipH="1">
            <a:off x="2928938" y="3929063"/>
            <a:ext cx="785812" cy="5715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5357813" y="2214563"/>
            <a:ext cx="714375" cy="7143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>
            <a:off x="5429250" y="3857625"/>
            <a:ext cx="714375" cy="6429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66562" name="Subtítulo 4"/>
          <p:cNvSpPr txBox="1">
            <a:spLocks/>
          </p:cNvSpPr>
          <p:nvPr/>
        </p:nvSpPr>
        <p:spPr bwMode="auto">
          <a:xfrm>
            <a:off x="1033463" y="1681163"/>
            <a:ext cx="7681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endParaRPr lang="pt-BR" sz="1600" b="1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endParaRPr lang="pt-BR" sz="200" b="1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2800" b="1">
                <a:latin typeface="Calibri" pitchFamily="34" charset="0"/>
              </a:rPr>
              <a:t>DADOS CADASTRAIS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2800" b="1">
                <a:latin typeface="Calibri" pitchFamily="34" charset="0"/>
              </a:rPr>
              <a:t>BOLETIM ONLINE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2800" b="1">
                <a:latin typeface="Calibri" pitchFamily="34" charset="0"/>
              </a:rPr>
              <a:t>CONTEÚDO INTERATIVO (visualizar)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endParaRPr lang="pt-BR" sz="2800" b="1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endParaRPr lang="pt-BR" sz="2800" b="1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endParaRPr lang="pt-BR" sz="2800" b="1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endParaRPr lang="pt-BR" sz="2800" b="1"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3357570" y="1071546"/>
            <a:ext cx="6858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0" lvl="8" indent="-342900" algn="just">
              <a:spcBef>
                <a:spcPct val="20000"/>
              </a:spcBef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 Aluno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74738"/>
            <a:ext cx="7748588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 Explicativo 1 8"/>
          <p:cNvSpPr/>
          <p:nvPr/>
        </p:nvSpPr>
        <p:spPr>
          <a:xfrm>
            <a:off x="6715125" y="3143250"/>
            <a:ext cx="1428750" cy="857250"/>
          </a:xfrm>
          <a:prstGeom prst="borderCallout1">
            <a:avLst>
              <a:gd name="adj1" fmla="val 18750"/>
              <a:gd name="adj2" fmla="val -8333"/>
              <a:gd name="adj3" fmla="val -57315"/>
              <a:gd name="adj4" fmla="val -86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MENU DE ACESSO DO ALUNO</a:t>
            </a:r>
            <a:endParaRPr lang="pt-BR" dirty="0"/>
          </a:p>
        </p:txBody>
      </p:sp>
      <p:sp>
        <p:nvSpPr>
          <p:cNvPr id="10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738313"/>
            <a:ext cx="88582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 Explicativo 2 10"/>
          <p:cNvSpPr/>
          <p:nvPr/>
        </p:nvSpPr>
        <p:spPr>
          <a:xfrm>
            <a:off x="4214813" y="4643438"/>
            <a:ext cx="1857375" cy="92868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1195"/>
              <a:gd name="adj6" fmla="val -17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SENHA TEMPORÁRIA</a:t>
            </a:r>
            <a:endParaRPr lang="pt-BR" b="1" dirty="0"/>
          </a:p>
        </p:txBody>
      </p:sp>
      <p:sp>
        <p:nvSpPr>
          <p:cNvPr id="12" name="Texto Explicativo 2 11"/>
          <p:cNvSpPr/>
          <p:nvPr/>
        </p:nvSpPr>
        <p:spPr>
          <a:xfrm>
            <a:off x="5143500" y="2857500"/>
            <a:ext cx="2214563" cy="9286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8988"/>
              <a:gd name="adj6" fmla="val -38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MATRÍCULA DO ALUNO</a:t>
            </a:r>
            <a:endParaRPr lang="pt-BR" b="1" dirty="0"/>
          </a:p>
        </p:txBody>
      </p:sp>
      <p:sp>
        <p:nvSpPr>
          <p:cNvPr id="13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500494" y="1006602"/>
            <a:ext cx="592933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0" lvl="8" indent="-342900" algn="just">
              <a:spcBef>
                <a:spcPct val="20000"/>
              </a:spcBef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 Aluno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696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857375"/>
            <a:ext cx="892968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 Explicativo 2 8"/>
          <p:cNvSpPr/>
          <p:nvPr/>
        </p:nvSpPr>
        <p:spPr>
          <a:xfrm>
            <a:off x="4929188" y="3571875"/>
            <a:ext cx="2214562" cy="9286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8988"/>
              <a:gd name="adj6" fmla="val -38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E-MAIL DO ALUNO</a:t>
            </a:r>
            <a:endParaRPr lang="pt-BR" b="1" dirty="0"/>
          </a:p>
        </p:txBody>
      </p:sp>
      <p:sp>
        <p:nvSpPr>
          <p:cNvPr id="10" name="Texto Explicativo 2 9"/>
          <p:cNvSpPr/>
          <p:nvPr/>
        </p:nvSpPr>
        <p:spPr>
          <a:xfrm>
            <a:off x="4286250" y="5357813"/>
            <a:ext cx="1857375" cy="92868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1195"/>
              <a:gd name="adj6" fmla="val -17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NOVA SENHA</a:t>
            </a:r>
            <a:endParaRPr lang="pt-BR" b="1" dirty="0"/>
          </a:p>
        </p:txBody>
      </p:sp>
      <p:sp>
        <p:nvSpPr>
          <p:cNvPr id="8" name="Retângulo 7"/>
          <p:cNvSpPr/>
          <p:nvPr/>
        </p:nvSpPr>
        <p:spPr>
          <a:xfrm>
            <a:off x="-3571932" y="1071546"/>
            <a:ext cx="6858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0" lvl="8" indent="-342900" algn="just">
              <a:spcBef>
                <a:spcPct val="20000"/>
              </a:spcBef>
              <a:buFont typeface="MS Outlook" pitchFamily="2" charset="2"/>
              <a:buChar char=""/>
              <a:defRPr/>
            </a:pPr>
            <a:r>
              <a:rPr lang="pt-BR" sz="40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 Aluno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000500" y="3429000"/>
            <a:ext cx="642938" cy="1428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714750" y="3643313"/>
            <a:ext cx="428625" cy="1428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714750" y="3857625"/>
            <a:ext cx="500063" cy="1428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7065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88"/>
            <a:ext cx="91630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7656513" y="2265363"/>
            <a:ext cx="701675" cy="2349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71682" name="Subtítulo 4"/>
          <p:cNvSpPr txBox="1">
            <a:spLocks/>
          </p:cNvSpPr>
          <p:nvPr/>
        </p:nvSpPr>
        <p:spPr bwMode="auto">
          <a:xfrm>
            <a:off x="642938" y="1143000"/>
            <a:ext cx="7681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pt-BR" sz="3600" b="1">
                <a:latin typeface="Calibri" pitchFamily="34" charset="0"/>
              </a:rPr>
              <a:t>Dados Cadastrais</a:t>
            </a:r>
            <a:endParaRPr lang="pt-BR" sz="2800" b="1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endParaRPr lang="pt-BR" sz="2800" b="1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endParaRPr lang="pt-BR" sz="2800" b="1">
              <a:latin typeface="Calibri" pitchFamily="34" charset="0"/>
            </a:endParaRPr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785938"/>
            <a:ext cx="82296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7383463" y="3030538"/>
            <a:ext cx="688975" cy="1841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976313"/>
            <a:ext cx="83629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571625" y="1714500"/>
            <a:ext cx="500063" cy="1428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357563" y="1714500"/>
            <a:ext cx="500062" cy="1428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71047" y="2571744"/>
            <a:ext cx="5601918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SUGESTÕES</a:t>
            </a:r>
            <a:endParaRPr lang="pt-BR" sz="8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74754" name="Picture 2" descr="Z:\Projetos\Eventos do SIGE\IV Forum\material grafico\boneco_fundo_cadern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2888" y="955675"/>
            <a:ext cx="6130925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17410" name="Subtítulo 4"/>
          <p:cNvSpPr txBox="1">
            <a:spLocks/>
          </p:cNvSpPr>
          <p:nvPr/>
        </p:nvSpPr>
        <p:spPr bwMode="auto">
          <a:xfrm>
            <a:off x="642938" y="895350"/>
            <a:ext cx="8072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pt-BR" sz="3600" b="1">
                <a:latin typeface="Calibri" pitchFamily="34" charset="0"/>
              </a:rPr>
              <a:t>O site para Escola e Suporte (atual)</a:t>
            </a:r>
          </a:p>
          <a:p>
            <a:pPr marL="342900" indent="-342900" algn="just">
              <a:spcBef>
                <a:spcPct val="20000"/>
              </a:spcBef>
            </a:pPr>
            <a:endParaRPr lang="pt-BR" sz="2800" b="1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endParaRPr lang="pt-BR" sz="2800" b="1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endParaRPr lang="pt-BR" sz="2800" b="1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endParaRPr lang="pt-BR" sz="2800" b="1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endParaRPr lang="pt-BR" sz="2800" b="1">
              <a:latin typeface="Calibri" pitchFamily="34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500188"/>
            <a:ext cx="7475537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5" name="Subtítulo 4"/>
          <p:cNvSpPr txBox="1">
            <a:spLocks/>
          </p:cNvSpPr>
          <p:nvPr/>
        </p:nvSpPr>
        <p:spPr>
          <a:xfrm>
            <a:off x="642938" y="1143000"/>
            <a:ext cx="7681912" cy="461963"/>
          </a:xfrm>
          <a:prstGeom prst="rect">
            <a:avLst/>
          </a:prstGeom>
        </p:spPr>
        <p:txBody>
          <a:bodyPr/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ESTATÍSTICAS POR MÊS: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>
                <a:latin typeface="+mn-lt"/>
                <a:cs typeface="+mn-cs"/>
              </a:rPr>
              <a:t>15.566 (visitas)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>
                <a:latin typeface="+mn-lt"/>
                <a:cs typeface="+mn-cs"/>
              </a:rPr>
              <a:t>25.115 (acessos)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1600" b="1" dirty="0">
              <a:latin typeface="+mn-lt"/>
              <a:cs typeface="+mn-cs"/>
            </a:endParaRPr>
          </a:p>
          <a:p>
            <a:pPr marL="742950" lvl="1" indent="-28575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1600" b="1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Fontes de Pesquisas – Google (30% dos acessos)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500" dirty="0">
                <a:latin typeface="+mn-lt"/>
                <a:cs typeface="+mn-cs"/>
              </a:rPr>
              <a:t>Sistema de Gestão Escolar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b="1" dirty="0">
                <a:latin typeface="+mn-lt"/>
                <a:cs typeface="+mn-cs"/>
              </a:rPr>
              <a:t>Matriz Curricular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b="1" dirty="0">
                <a:latin typeface="+mn-lt"/>
                <a:cs typeface="+mn-cs"/>
              </a:rPr>
              <a:t>Reorientação Curricular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b="1" dirty="0">
                <a:latin typeface="+mn-lt"/>
                <a:cs typeface="+mn-cs"/>
              </a:rPr>
              <a:t>Pro Escola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b="1" dirty="0">
                <a:latin typeface="+mn-lt"/>
                <a:cs typeface="+mn-cs"/>
              </a:rPr>
              <a:t>Concurso da Educação</a:t>
            </a:r>
            <a:endParaRPr lang="pt-BR" sz="2800" b="1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2800" b="1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2800" b="1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2800" b="1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28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19458" name="Subtítulo 4"/>
          <p:cNvSpPr txBox="1">
            <a:spLocks/>
          </p:cNvSpPr>
          <p:nvPr/>
        </p:nvSpPr>
        <p:spPr bwMode="auto">
          <a:xfrm>
            <a:off x="642938" y="1143000"/>
            <a:ext cx="7681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pt-BR" sz="3600" b="1">
                <a:latin typeface="Calibri" pitchFamily="34" charset="0"/>
              </a:rPr>
              <a:t>APRESENTAÇÃO</a:t>
            </a:r>
          </a:p>
          <a:p>
            <a:pPr marL="742950" lvl="1" indent="-285750" algn="just">
              <a:spcBef>
                <a:spcPct val="20000"/>
              </a:spcBef>
              <a:buFont typeface="Wingdings" pitchFamily="2" charset="2"/>
              <a:buChar char="ü"/>
            </a:pPr>
            <a:endParaRPr lang="pt-BR" sz="1600" b="1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2800" b="1">
                <a:latin typeface="Calibri" pitchFamily="34" charset="0"/>
              </a:rPr>
              <a:t>Design Moderno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2800" b="1">
                <a:latin typeface="Calibri" pitchFamily="34" charset="0"/>
              </a:rPr>
              <a:t>Conceito Web 2.0.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2800" b="1">
                <a:latin typeface="Calibri" pitchFamily="34" charset="0"/>
              </a:rPr>
              <a:t>Maior Facilidade (Usabilidade)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2800" b="1">
                <a:latin typeface="Calibri" pitchFamily="34" charset="0"/>
              </a:rPr>
              <a:t>Novos Perfis de Acesso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2800" b="1">
                <a:latin typeface="Calibri" pitchFamily="34" charset="0"/>
              </a:rPr>
              <a:t>Destaques do SIGE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endParaRPr lang="pt-BR" sz="2800" b="1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endParaRPr lang="pt-BR" sz="2800" b="1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endParaRPr lang="pt-BR" sz="2800" b="1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endParaRPr lang="pt-BR" sz="2800" b="1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endParaRPr lang="pt-BR" sz="2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9515475" cy="935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2150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1475" y="-2493963"/>
            <a:ext cx="9515475" cy="935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714348" y="1"/>
            <a:ext cx="7681913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latin typeface="+mj-lt"/>
                <a:ea typeface="+mj-ea"/>
                <a:cs typeface="+mj-cs"/>
              </a:rPr>
              <a:t>PROJETO SITE DO SIGE</a:t>
            </a:r>
            <a:endParaRPr lang="pt-BR" sz="4400" b="1" dirty="0"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22530" name="Subtítulo 4"/>
          <p:cNvSpPr txBox="1">
            <a:spLocks/>
          </p:cNvSpPr>
          <p:nvPr/>
        </p:nvSpPr>
        <p:spPr bwMode="auto">
          <a:xfrm>
            <a:off x="642938" y="1143000"/>
            <a:ext cx="7681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pt-BR" sz="3600" b="1">
                <a:latin typeface="Calibri" pitchFamily="34" charset="0"/>
              </a:rPr>
              <a:t>CONTEÚDO INTERATIVO</a:t>
            </a:r>
          </a:p>
          <a:p>
            <a:pPr marL="742950" lvl="1" indent="-285750" algn="just">
              <a:spcBef>
                <a:spcPct val="20000"/>
              </a:spcBef>
              <a:buFont typeface="Wingdings" pitchFamily="2" charset="2"/>
              <a:buChar char="ü"/>
            </a:pPr>
            <a:endParaRPr lang="pt-BR" sz="1600" b="1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 2" pitchFamily="18" charset="2"/>
              <a:buChar char=""/>
            </a:pPr>
            <a:r>
              <a:rPr lang="pt-BR" sz="3600" b="1">
                <a:latin typeface="Calibri" pitchFamily="34" charset="0"/>
              </a:rPr>
              <a:t>Artigos</a:t>
            </a:r>
          </a:p>
          <a:p>
            <a:pPr marL="342900" indent="-342900" algn="just">
              <a:spcBef>
                <a:spcPct val="20000"/>
              </a:spcBef>
              <a:buFont typeface="Wingdings 2" pitchFamily="18" charset="2"/>
              <a:buChar char=""/>
            </a:pPr>
            <a:r>
              <a:rPr lang="pt-BR" sz="3600" b="1">
                <a:latin typeface="Calibri" pitchFamily="34" charset="0"/>
              </a:rPr>
              <a:t>Aconteceu em Sala de Aula</a:t>
            </a:r>
          </a:p>
          <a:p>
            <a:pPr marL="342900" indent="-342900" algn="just">
              <a:spcBef>
                <a:spcPct val="20000"/>
              </a:spcBef>
              <a:buFont typeface="Wingdings 2" pitchFamily="18" charset="2"/>
              <a:buChar char=""/>
            </a:pPr>
            <a:r>
              <a:rPr lang="pt-BR" sz="3600" b="1">
                <a:latin typeface="Calibri" pitchFamily="34" charset="0"/>
              </a:rPr>
              <a:t>Dicas de Filmes</a:t>
            </a:r>
          </a:p>
          <a:p>
            <a:pPr marL="342900" indent="-342900" algn="just">
              <a:spcBef>
                <a:spcPct val="20000"/>
              </a:spcBef>
              <a:buFont typeface="Wingdings 2" pitchFamily="18" charset="2"/>
              <a:buChar char=""/>
            </a:pPr>
            <a:r>
              <a:rPr lang="pt-BR" sz="3600" b="1">
                <a:latin typeface="Calibri" pitchFamily="34" charset="0"/>
              </a:rPr>
              <a:t>Dicas de Livros</a:t>
            </a:r>
          </a:p>
          <a:p>
            <a:pPr marL="342900" indent="-342900" algn="just">
              <a:spcBef>
                <a:spcPct val="20000"/>
              </a:spcBef>
              <a:buFont typeface="Wingdings 2" pitchFamily="18" charset="2"/>
              <a:buChar char=""/>
            </a:pPr>
            <a:r>
              <a:rPr lang="pt-BR" sz="3600" b="1">
                <a:latin typeface="Calibri" pitchFamily="34" charset="0"/>
              </a:rPr>
              <a:t>Links Educacionais</a:t>
            </a:r>
          </a:p>
          <a:p>
            <a:pPr marL="342900" indent="-342900" algn="just">
              <a:spcBef>
                <a:spcPct val="20000"/>
              </a:spcBef>
              <a:buFont typeface="Wingdings 2" pitchFamily="18" charset="2"/>
              <a:buChar char=""/>
            </a:pPr>
            <a:r>
              <a:rPr lang="pt-BR" sz="3600" b="1">
                <a:latin typeface="Calibri" pitchFamily="34" charset="0"/>
              </a:rPr>
              <a:t>Tradutor e Dicionário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439</Words>
  <Application>Microsoft Office PowerPoint</Application>
  <PresentationFormat>Apresentação na tela (4:3)</PresentationFormat>
  <Paragraphs>190</Paragraphs>
  <Slides>39</Slides>
  <Notes>10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Modelo de design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7" baseType="lpstr">
      <vt:lpstr>Calibri</vt:lpstr>
      <vt:lpstr>Arial</vt:lpstr>
      <vt:lpstr>Wingdings</vt:lpstr>
      <vt:lpstr>Wingdings 2</vt:lpstr>
      <vt:lpstr>MS Outlook</vt:lpstr>
      <vt:lpstr>Segoe</vt:lpstr>
      <vt:lpstr>Tema do Office</vt:lpstr>
      <vt:lpstr>Visio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renato.souza</dc:creator>
  <cp:lastModifiedBy>Administrador</cp:lastModifiedBy>
  <cp:revision>322</cp:revision>
  <dcterms:created xsi:type="dcterms:W3CDTF">2010-04-15T13:36:18Z</dcterms:created>
  <dcterms:modified xsi:type="dcterms:W3CDTF">2010-04-30T13:40:40Z</dcterms:modified>
</cp:coreProperties>
</file>